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7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  <p:sldMasterId id="2147484837" r:id="rId2"/>
  </p:sldMasterIdLst>
  <p:notesMasterIdLst>
    <p:notesMasterId r:id="rId43"/>
  </p:notesMasterIdLst>
  <p:handoutMasterIdLst>
    <p:handoutMasterId r:id="rId44"/>
  </p:handoutMasterIdLst>
  <p:sldIdLst>
    <p:sldId id="1878" r:id="rId3"/>
    <p:sldId id="2076137240" r:id="rId4"/>
    <p:sldId id="1879" r:id="rId5"/>
    <p:sldId id="4610" r:id="rId6"/>
    <p:sldId id="4371" r:id="rId7"/>
    <p:sldId id="1883" r:id="rId8"/>
    <p:sldId id="2076137245" r:id="rId9"/>
    <p:sldId id="2076137253" r:id="rId10"/>
    <p:sldId id="1908" r:id="rId11"/>
    <p:sldId id="2076137244" r:id="rId12"/>
    <p:sldId id="2076137246" r:id="rId13"/>
    <p:sldId id="2076137243" r:id="rId14"/>
    <p:sldId id="2076137241" r:id="rId15"/>
    <p:sldId id="1910" r:id="rId16"/>
    <p:sldId id="1911" r:id="rId17"/>
    <p:sldId id="2076137248" r:id="rId18"/>
    <p:sldId id="11829" r:id="rId19"/>
    <p:sldId id="11834" r:id="rId20"/>
    <p:sldId id="2076137254" r:id="rId21"/>
    <p:sldId id="11841" r:id="rId22"/>
    <p:sldId id="2076137249" r:id="rId23"/>
    <p:sldId id="2076137250" r:id="rId24"/>
    <p:sldId id="2076137251" r:id="rId25"/>
    <p:sldId id="2076137252" r:id="rId26"/>
    <p:sldId id="11843" r:id="rId27"/>
    <p:sldId id="4609" r:id="rId28"/>
    <p:sldId id="4612" r:id="rId29"/>
    <p:sldId id="4613" r:id="rId30"/>
    <p:sldId id="4614" r:id="rId31"/>
    <p:sldId id="4615" r:id="rId32"/>
    <p:sldId id="4616" r:id="rId33"/>
    <p:sldId id="4617" r:id="rId34"/>
    <p:sldId id="4618" r:id="rId35"/>
    <p:sldId id="4619" r:id="rId36"/>
    <p:sldId id="4620" r:id="rId37"/>
    <p:sldId id="4624" r:id="rId38"/>
    <p:sldId id="4625" r:id="rId39"/>
    <p:sldId id="4626" r:id="rId40"/>
    <p:sldId id="2076137239" r:id="rId41"/>
    <p:sldId id="1840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2076137240"/>
            <p14:sldId id="1879"/>
            <p14:sldId id="4610"/>
            <p14:sldId id="4371"/>
            <p14:sldId id="1883"/>
            <p14:sldId id="2076137245"/>
            <p14:sldId id="2076137253"/>
            <p14:sldId id="1908"/>
            <p14:sldId id="2076137244"/>
            <p14:sldId id="2076137246"/>
            <p14:sldId id="2076137243"/>
            <p14:sldId id="2076137241"/>
            <p14:sldId id="1910"/>
            <p14:sldId id="1911"/>
            <p14:sldId id="2076137248"/>
            <p14:sldId id="11829"/>
            <p14:sldId id="11834"/>
            <p14:sldId id="2076137254"/>
            <p14:sldId id="11841"/>
            <p14:sldId id="2076137249"/>
            <p14:sldId id="2076137250"/>
            <p14:sldId id="2076137251"/>
            <p14:sldId id="2076137252"/>
            <p14:sldId id="11843"/>
            <p14:sldId id="4609"/>
            <p14:sldId id="4612"/>
            <p14:sldId id="4613"/>
            <p14:sldId id="4614"/>
            <p14:sldId id="4615"/>
            <p14:sldId id="4616"/>
            <p14:sldId id="4617"/>
            <p14:sldId id="4618"/>
            <p14:sldId id="4619"/>
            <p14:sldId id="4620"/>
            <p14:sldId id="4624"/>
            <p14:sldId id="4625"/>
            <p14:sldId id="4626"/>
            <p14:sldId id="2076137239"/>
            <p14:sldId id="1840"/>
          </p14:sldIdLst>
        </p14:section>
        <p14:section name="Default Section" id="{9BF70EB5-4029-4AD1-B65B-E168A30B193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653" autoAdjust="0"/>
  </p:normalViewPr>
  <p:slideViewPr>
    <p:cSldViewPr snapToGrid="0">
      <p:cViewPr varScale="1">
        <p:scale>
          <a:sx n="84" d="100"/>
          <a:sy n="84" d="100"/>
        </p:scale>
        <p:origin x="31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2/24/2022 9:56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29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2/24/2022 9:56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557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2/24/2022 9:56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734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005E7-6EF0-4AA2-9B8B-D5E1791F5C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044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858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622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3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31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7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8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2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39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2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2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8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20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3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2/24/2022 9:56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84205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68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97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7081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201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958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579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9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BFC60-810B-4542-97B2-C9FF55404F33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2/24/2022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555D8-98CA-4485-9AD6-4E517E653D41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9719299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2A1-9FA3-48F4-AC1E-DC43EB0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16ABF-470C-4FDA-B059-71C91531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C7C9-8C89-4B4F-AF69-BA4C47BF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F676-B63F-4178-8601-34827FB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AF42-F900-4D59-8433-AF8AF99A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ECC1-3446-45F7-A69F-14C989CF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CA10-F3BD-40EC-8466-2CD1FC6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4A30-C400-407E-9DE1-71C1198B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5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526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760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376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3149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36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277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4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2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94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80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1402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380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0698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752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0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32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81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59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0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6" r:id="rId19"/>
    <p:sldLayoutId id="2147484850" r:id="rId20"/>
    <p:sldLayoutId id="2147484851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C818422-B803-4E1B-A62D-DDE80822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FE5DED-D500-4D30-91E3-755BFFA09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NEW Brand Colors 2018">
            <a:extLst>
              <a:ext uri="{FF2B5EF4-FFF2-40B4-BE49-F238E27FC236}">
                <a16:creationId xmlns:a16="http://schemas.microsoft.com/office/drawing/2014/main" id="{132F8657-6A89-4F4E-A479-25AE4BB9A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F721D4AB-8E07-452C-B5E8-88D1D4D8B0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A5C2B6-6A37-49C9-AAD6-DA1A25052611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2D838-187A-4348-86C0-8014B05F9EFB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513D58-06D1-42D7-9AAA-F61D9BE04D4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507C2D-F67E-4DE0-B7D0-4AFF690FE538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B08F54-FEDE-46ED-B7E7-5B5D8F349F8C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3403DF-A68E-4005-81A8-3519E3F56364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A6FFFA-0D8E-4109-985E-0000DD60B46C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F66957-8441-4845-9C97-F7F5465A2459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B290B69-80F0-4013-BCDE-EC84BE0FA40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2FDF06-526C-419F-98FD-3B45F9EB807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47C98D-9CD8-4F74-A332-B5E75644A97E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9C3E3C-4A2A-4410-863A-5443480F5D73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E9A690-B980-4DBD-8510-4FED934D53B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74D9C8-EC18-4EC6-8447-5713EB323D48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CBB251-BC7C-4C65-80FC-E421C4A8C455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7AB346-8ADA-4A3B-804D-FF069901B27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0066F8-2359-4545-8AF7-001762C7090F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666662-8EC0-4689-B627-E207349BB120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55822-84FF-4D3E-A081-1AB89F27982C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E26673-D3C8-47C5-8DB3-A5E9B42C044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BBC38F-06EF-4572-BFE4-29135B9FA04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5021D4B-DD08-4271-BDB1-A23684CC4CFC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BB027A-7DBA-4E46-B115-DD79C40DF299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03A62A-95A7-4542-AA17-8DC245F5D6E3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70E278-3B52-4CBE-B886-86F6CD8A7CA4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1637C8-44DE-4325-9CFA-F9D69E86DB89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35CA4-6963-43CB-8813-9539D43AC2EC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6E303D-73AC-4084-BBA0-BB6036E2E070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724F2FC-0A3C-4CA1-959B-8549D09F2FA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60F3FA-6D11-4705-969D-DE6C75BFB4E9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1D9D18-F12D-45EF-951D-1C13C9CF6EDE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3B697D-38D7-49D6-AD57-987E8C1BB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E7C6D-BFFB-4A38-A636-02689CE9243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114B86-8F2C-4FF6-A032-C9336034B5C0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.64 square" hidden="1">
            <a:extLst>
              <a:ext uri="{FF2B5EF4-FFF2-40B4-BE49-F238E27FC236}">
                <a16:creationId xmlns:a16="http://schemas.microsoft.com/office/drawing/2014/main" id="{6F1AA58D-5354-4A82-9358-0900136789FB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.32 square" hidden="1">
            <a:extLst>
              <a:ext uri="{FF2B5EF4-FFF2-40B4-BE49-F238E27FC236}">
                <a16:creationId xmlns:a16="http://schemas.microsoft.com/office/drawing/2014/main" id="{519A6006-DF15-4BE2-BB30-DBB4E444223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EBB21B69-47B2-40DE-9C01-24D10B0201DA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access-tokens#validating-toke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active-directory/develop/scenario-protected-web-api-app-configuration#token-valid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build-services-resilient-to-metadata-refres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uget.org/packages/Microsoft.IdentityModel/" TargetMode="External"/><Relationship Id="rId4" Type="http://schemas.openxmlformats.org/officeDocument/2006/relationships/hyperlink" Target="https://docs.microsoft.com/en-us/azure/active-directory/develop/active-directory-signing-key-rollov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access-tokens#validating-toke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azure/active-directory/develop/scenario-protected-web-api-app-configuration#token-validat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url/.default" TargetMode="External"/><Relationship Id="rId4" Type="http://schemas.openxmlformats.org/officeDocument/2006/relationships/hyperlink" Target="https://kkaad.onmicrosoft.com/webapi/.defaul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identity-secure-custom-api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B8224-C17B-4B05-ACBE-AB676C5238A9}"/>
              </a:ext>
            </a:extLst>
          </p:cNvPr>
          <p:cNvSpPr txBox="1"/>
          <p:nvPr/>
        </p:nvSpPr>
        <p:spPr>
          <a:xfrm>
            <a:off x="760491" y="3892990"/>
            <a:ext cx="56131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 will start 4 minutes after the hour</a:t>
            </a:r>
          </a:p>
        </p:txBody>
      </p:sp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4D653-3EC2-4FCD-9B5D-CEEF1F5E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Apply and enforce permissions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1A127-FC3D-4023-B6E8-FA463610B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343001"/>
          </a:xfrm>
        </p:spPr>
        <p:txBody>
          <a:bodyPr/>
          <a:lstStyle/>
          <a:p>
            <a:pPr lvl="1"/>
            <a:r>
              <a:rPr lang="en-US" dirty="0"/>
              <a:t>Delegated permissions must not exceed what the signed-in user is allowed to do.</a:t>
            </a:r>
          </a:p>
          <a:p>
            <a:pPr lvl="1"/>
            <a:r>
              <a:rPr lang="en-US" dirty="0"/>
              <a:t>A scope (delegated permission) is denoted as </a:t>
            </a:r>
            <a:r>
              <a:rPr lang="en-US" b="1" i="1" dirty="0" err="1"/>
              <a:t>scp</a:t>
            </a:r>
            <a:r>
              <a:rPr lang="en-US" b="1" i="1" dirty="0"/>
              <a:t> </a:t>
            </a:r>
            <a:r>
              <a:rPr lang="en-US" dirty="0"/>
              <a:t>in the token response:</a:t>
            </a:r>
          </a:p>
          <a:p>
            <a:pPr lvl="2"/>
            <a:r>
              <a:rPr lang="en-US" dirty="0" err="1">
                <a:highlight>
                  <a:srgbClr val="FFFF00"/>
                </a:highlight>
              </a:rPr>
              <a:t>Eg</a:t>
            </a:r>
            <a:r>
              <a:rPr lang="en-US" dirty="0">
                <a:highlight>
                  <a:srgbClr val="FFFF00"/>
                </a:highlight>
              </a:rPr>
              <a:t>: "</a:t>
            </a:r>
            <a:r>
              <a:rPr lang="en-US" dirty="0" err="1">
                <a:highlight>
                  <a:srgbClr val="FFFF00"/>
                </a:highlight>
              </a:rPr>
              <a:t>scp</a:t>
            </a:r>
            <a:r>
              <a:rPr lang="en-US" dirty="0">
                <a:highlight>
                  <a:srgbClr val="FFFF00"/>
                </a:highlight>
              </a:rPr>
              <a:t>": "</a:t>
            </a:r>
            <a:r>
              <a:rPr lang="en-US" dirty="0" err="1">
                <a:highlight>
                  <a:srgbClr val="FFFF00"/>
                </a:highlight>
              </a:rPr>
              <a:t>Catalog.View.Published</a:t>
            </a:r>
            <a:r>
              <a:rPr lang="en-US" dirty="0">
                <a:highlight>
                  <a:srgbClr val="FFFF00"/>
                </a:highlight>
              </a:rPr>
              <a:t>",</a:t>
            </a:r>
          </a:p>
          <a:p>
            <a:pPr lvl="1"/>
            <a:r>
              <a:rPr lang="en-US" dirty="0"/>
              <a:t>In case there are more than one delegated permission, in that case the value of </a:t>
            </a:r>
            <a:r>
              <a:rPr lang="en-US" b="1" i="1" dirty="0" err="1"/>
              <a:t>scp</a:t>
            </a:r>
            <a:r>
              <a:rPr lang="en-US" dirty="0"/>
              <a:t> property gets populated by all the required scopes separated by spaces:</a:t>
            </a:r>
          </a:p>
          <a:p>
            <a:pPr lvl="2"/>
            <a:r>
              <a:rPr lang="en-US" dirty="0" err="1">
                <a:highlight>
                  <a:srgbClr val="FFFF00"/>
                </a:highlight>
              </a:rPr>
              <a:t>Eg</a:t>
            </a:r>
            <a:r>
              <a:rPr lang="en-US" dirty="0">
                <a:highlight>
                  <a:srgbClr val="FFFF00"/>
                </a:highlight>
              </a:rPr>
              <a:t>: "</a:t>
            </a:r>
            <a:r>
              <a:rPr lang="en-US" dirty="0" err="1">
                <a:highlight>
                  <a:srgbClr val="FFFF00"/>
                </a:highlight>
              </a:rPr>
              <a:t>scp</a:t>
            </a:r>
            <a:r>
              <a:rPr lang="en-US" dirty="0">
                <a:highlight>
                  <a:srgbClr val="FFFF00"/>
                </a:highlight>
              </a:rPr>
              <a:t>": "</a:t>
            </a:r>
            <a:r>
              <a:rPr lang="en-US" dirty="0" err="1">
                <a:highlight>
                  <a:srgbClr val="FFFF00"/>
                </a:highlight>
              </a:rPr>
              <a:t>Catalog.View.Published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Catalog.ReadWrite.All</a:t>
            </a:r>
            <a:r>
              <a:rPr lang="en-US" dirty="0">
                <a:highlight>
                  <a:srgbClr val="FFFF00"/>
                </a:highlight>
              </a:rPr>
              <a:t>”</a:t>
            </a:r>
          </a:p>
          <a:p>
            <a:pPr lvl="1"/>
            <a:r>
              <a:rPr lang="en-US" sz="2000" dirty="0"/>
              <a:t>Few other information (claims) to look for would really be the</a:t>
            </a:r>
          </a:p>
          <a:p>
            <a:pPr lvl="2"/>
            <a:r>
              <a:rPr lang="en-US" dirty="0"/>
              <a:t>Sub: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 principal about which the token asserts information, such as the user of an app. 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 err="1"/>
              <a:t>Oid</a:t>
            </a:r>
            <a:r>
              <a:rPr lang="en-US" dirty="0"/>
              <a:t>: </a:t>
            </a:r>
            <a:r>
              <a:rPr lang="en-US" dirty="0">
                <a:sym typeface="Wingdings" panose="05000000000000000000" pitchFamily="2" charset="2"/>
              </a:rPr>
              <a:t> User </a:t>
            </a:r>
            <a:r>
              <a:rPr lang="en-US" dirty="0" err="1">
                <a:sym typeface="Wingdings" panose="05000000000000000000" pitchFamily="2" charset="2"/>
              </a:rPr>
              <a:t>Object_id</a:t>
            </a:r>
            <a:r>
              <a:rPr lang="en-US" dirty="0">
                <a:sym typeface="Wingdings" panose="05000000000000000000" pitchFamily="2" charset="2"/>
              </a:rPr>
              <a:t> which is immutable (unique) value.</a:t>
            </a:r>
            <a:endParaRPr lang="en-US" dirty="0"/>
          </a:p>
          <a:p>
            <a:pPr lvl="2"/>
            <a:r>
              <a:rPr lang="en-US" dirty="0" err="1"/>
              <a:t>Tid</a:t>
            </a:r>
            <a:r>
              <a:rPr lang="en-US" dirty="0"/>
              <a:t>:  </a:t>
            </a:r>
            <a:r>
              <a:rPr lang="en-US" dirty="0">
                <a:sym typeface="Wingdings" panose="05000000000000000000" pitchFamily="2" charset="2"/>
              </a:rPr>
              <a:t> Tenant ID</a:t>
            </a:r>
            <a:endParaRPr lang="en-US" dirty="0"/>
          </a:p>
          <a:p>
            <a:pPr marL="2286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More details in the documentation</a:t>
            </a:r>
          </a:p>
          <a:p>
            <a:pPr lvl="1"/>
            <a:r>
              <a:rPr lang="en-US" dirty="0">
                <a:hlinkClick r:id="rId3"/>
              </a:rPr>
              <a:t>Microsoft identity platform access tokens - Microsoft identity platform | Microsoft Docs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Configure protected web API apps - Microsoft identity platform | Microsoft Docs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510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access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1081"/>
          </a:xfrm>
        </p:spPr>
        <p:txBody>
          <a:bodyPr>
            <a:normAutofit/>
          </a:bodyPr>
          <a:lstStyle/>
          <a:p>
            <a:r>
              <a:rPr lang="en-US"/>
              <a:t>Use a library for signature verification and JWT decoding.</a:t>
            </a:r>
          </a:p>
          <a:p>
            <a:pPr lvl="1"/>
            <a:r>
              <a:rPr lang="en-US"/>
              <a:t>Attempting to implement this yourself is a security risk.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8347FA-934A-4855-BD03-59F8077128DE}"/>
              </a:ext>
            </a:extLst>
          </p:cNvPr>
          <p:cNvGrpSpPr/>
          <p:nvPr/>
        </p:nvGrpSpPr>
        <p:grpSpPr>
          <a:xfrm>
            <a:off x="1918490" y="3285625"/>
            <a:ext cx="1474764" cy="1661610"/>
            <a:chOff x="10501425" y="239429"/>
            <a:chExt cx="1474764" cy="16616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3A867D-C425-4845-9254-B2AD2546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501425" y="1357942"/>
              <a:ext cx="1474764" cy="5430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68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961">
                  <a:latin typeface="Segoe UI Semibold"/>
                </a:rPr>
                <a:t>Microsoft</a:t>
              </a:r>
              <a:br>
                <a:rPr lang="en-US" sz="1961">
                  <a:latin typeface="Segoe UI Semibold"/>
                </a:rPr>
              </a:br>
              <a:r>
                <a:rPr lang="en-US" sz="1961">
                  <a:latin typeface="Segoe UI Semibold"/>
                </a:rPr>
                <a:t>Identity Web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5BFA93-E089-4BD0-B1F9-742E8C6B2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27149" y="239429"/>
              <a:ext cx="1023316" cy="1023318"/>
            </a:xfrm>
            <a:custGeom>
              <a:avLst/>
              <a:gdLst>
                <a:gd name="connsiteX0" fmla="*/ 497421 w 1313665"/>
                <a:gd name="connsiteY0" fmla="*/ 21738 h 1313666"/>
                <a:gd name="connsiteX1" fmla="*/ 10881 w 1313665"/>
                <a:gd name="connsiteY1" fmla="*/ 548886 h 1313666"/>
                <a:gd name="connsiteX2" fmla="*/ 13344 w 1313665"/>
                <a:gd name="connsiteY2" fmla="*/ 524458 h 1313666"/>
                <a:gd name="connsiteX3" fmla="*/ 401163 w 1313665"/>
                <a:gd name="connsiteY3" fmla="*/ 51617 h 1313666"/>
                <a:gd name="connsiteX4" fmla="*/ 656833 w 1313665"/>
                <a:gd name="connsiteY4" fmla="*/ 0 h 1313666"/>
                <a:gd name="connsiteX5" fmla="*/ 789208 w 1313665"/>
                <a:gd name="connsiteY5" fmla="*/ 13345 h 1313666"/>
                <a:gd name="connsiteX6" fmla="*/ 800881 w 1313665"/>
                <a:gd name="connsiteY6" fmla="*/ 16969 h 1313666"/>
                <a:gd name="connsiteX7" fmla="*/ 800881 w 1313665"/>
                <a:gd name="connsiteY7" fmla="*/ 16969 h 1313666"/>
                <a:gd name="connsiteX8" fmla="*/ 912501 w 1313665"/>
                <a:gd name="connsiteY8" fmla="*/ 51617 h 1313666"/>
                <a:gd name="connsiteX9" fmla="*/ 1313665 w 1313665"/>
                <a:gd name="connsiteY9" fmla="*/ 656833 h 1313666"/>
                <a:gd name="connsiteX10" fmla="*/ 656832 w 1313665"/>
                <a:gd name="connsiteY10" fmla="*/ 1313666 h 1313666"/>
                <a:gd name="connsiteX11" fmla="*/ 51616 w 1313665"/>
                <a:gd name="connsiteY11" fmla="*/ 912502 h 1313666"/>
                <a:gd name="connsiteX12" fmla="*/ 32166 w 1313665"/>
                <a:gd name="connsiteY12" fmla="*/ 849844 h 1313666"/>
                <a:gd name="connsiteX13" fmla="*/ 32167 w 1313665"/>
                <a:gd name="connsiteY13" fmla="*/ 849843 h 1313666"/>
                <a:gd name="connsiteX14" fmla="*/ 13345 w 1313665"/>
                <a:gd name="connsiteY14" fmla="*/ 789208 h 1313666"/>
                <a:gd name="connsiteX15" fmla="*/ 0 w 1313665"/>
                <a:gd name="connsiteY15" fmla="*/ 656833 h 1313666"/>
                <a:gd name="connsiteX16" fmla="*/ 10882 w 1313665"/>
                <a:gd name="connsiteY16" fmla="*/ 548886 h 1313666"/>
                <a:gd name="connsiteX17" fmla="*/ 497422 w 1313665"/>
                <a:gd name="connsiteY17" fmla="*/ 21738 h 1313666"/>
                <a:gd name="connsiteX18" fmla="*/ 524458 w 1313665"/>
                <a:gd name="connsiteY18" fmla="*/ 13345 h 1313666"/>
                <a:gd name="connsiteX19" fmla="*/ 656833 w 1313665"/>
                <a:gd name="connsiteY19" fmla="*/ 0 h 131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3665" h="1313666">
                  <a:moveTo>
                    <a:pt x="497421" y="21738"/>
                  </a:moveTo>
                  <a:lnTo>
                    <a:pt x="10881" y="548886"/>
                  </a:lnTo>
                  <a:lnTo>
                    <a:pt x="13344" y="524458"/>
                  </a:lnTo>
                  <a:cubicBezTo>
                    <a:pt x="57092" y="310667"/>
                    <a:pt x="204707" y="134711"/>
                    <a:pt x="401163" y="51617"/>
                  </a:cubicBezTo>
                  <a:close/>
                  <a:moveTo>
                    <a:pt x="656833" y="0"/>
                  </a:moveTo>
                  <a:cubicBezTo>
                    <a:pt x="702178" y="0"/>
                    <a:pt x="746450" y="4595"/>
                    <a:pt x="789208" y="13345"/>
                  </a:cubicBezTo>
                  <a:lnTo>
                    <a:pt x="800881" y="16969"/>
                  </a:lnTo>
                  <a:lnTo>
                    <a:pt x="800881" y="16969"/>
                  </a:lnTo>
                  <a:lnTo>
                    <a:pt x="912501" y="51617"/>
                  </a:lnTo>
                  <a:cubicBezTo>
                    <a:pt x="1148248" y="151330"/>
                    <a:pt x="1313665" y="384764"/>
                    <a:pt x="1313665" y="656833"/>
                  </a:cubicBezTo>
                  <a:cubicBezTo>
                    <a:pt x="1313665" y="1019592"/>
                    <a:pt x="1019591" y="1313666"/>
                    <a:pt x="656832" y="1313666"/>
                  </a:cubicBezTo>
                  <a:cubicBezTo>
                    <a:pt x="384763" y="1313666"/>
                    <a:pt x="151329" y="1148250"/>
                    <a:pt x="51616" y="912502"/>
                  </a:cubicBezTo>
                  <a:lnTo>
                    <a:pt x="32166" y="849844"/>
                  </a:lnTo>
                  <a:lnTo>
                    <a:pt x="32167" y="849843"/>
                  </a:lnTo>
                  <a:lnTo>
                    <a:pt x="13345" y="789208"/>
                  </a:lnTo>
                  <a:cubicBezTo>
                    <a:pt x="4595" y="746450"/>
                    <a:pt x="0" y="702178"/>
                    <a:pt x="0" y="656833"/>
                  </a:cubicBezTo>
                  <a:lnTo>
                    <a:pt x="10882" y="548886"/>
                  </a:lnTo>
                  <a:lnTo>
                    <a:pt x="497422" y="21738"/>
                  </a:lnTo>
                  <a:lnTo>
                    <a:pt x="524458" y="13345"/>
                  </a:lnTo>
                  <a:cubicBezTo>
                    <a:pt x="567216" y="4595"/>
                    <a:pt x="611488" y="0"/>
                    <a:pt x="656833" y="0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53747" rIns="0" bIns="537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74317" fontAlgn="base">
                <a:spcBef>
                  <a:spcPct val="0"/>
                </a:spcBef>
                <a:spcAft>
                  <a:spcPct val="0"/>
                </a:spcAft>
              </a:pPr>
              <a:endParaRPr lang="en-US" sz="2307" kern="0">
                <a:solidFill>
                  <a:srgbClr val="3C3C41"/>
                </a:solidFill>
                <a:latin typeface="Segoe UI Semilight"/>
              </a:endParaRPr>
            </a:p>
          </p:txBody>
        </p:sp>
        <p:pic>
          <p:nvPicPr>
            <p:cNvPr id="6" name="Picture 5" descr="Microsoft&#10;Identity Web&#10;">
              <a:extLst>
                <a:ext uri="{FF2B5EF4-FFF2-40B4-BE49-F238E27FC236}">
                  <a16:creationId xmlns:a16="http://schemas.microsoft.com/office/drawing/2014/main" id="{A04B4123-3F4E-4D02-A6A3-6C79B810D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10883958" y="365125"/>
              <a:ext cx="749764" cy="77192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DD3F9B-283B-4F2C-95BB-572678E74611}"/>
              </a:ext>
            </a:extLst>
          </p:cNvPr>
          <p:cNvGrpSpPr/>
          <p:nvPr/>
        </p:nvGrpSpPr>
        <p:grpSpPr>
          <a:xfrm>
            <a:off x="5285680" y="3285625"/>
            <a:ext cx="1547526" cy="1525872"/>
            <a:chOff x="10465044" y="2255564"/>
            <a:chExt cx="1547526" cy="1525872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F5E34DB0-CC2A-4557-80A1-12429AA14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5044" y="3120100"/>
              <a:ext cx="1547526" cy="66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FBFD77E1-1B1C-4C10-81F8-AC8E3E123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9713" y="2255564"/>
              <a:ext cx="1378254" cy="86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150C55-9712-4FEA-836A-D1EE7B3EC490}"/>
              </a:ext>
            </a:extLst>
          </p:cNvPr>
          <p:cNvGrpSpPr/>
          <p:nvPr/>
        </p:nvGrpSpPr>
        <p:grpSpPr>
          <a:xfrm>
            <a:off x="8290115" y="3285625"/>
            <a:ext cx="1468713" cy="1608232"/>
            <a:chOff x="10619443" y="4981806"/>
            <a:chExt cx="1468713" cy="1608232"/>
          </a:xfrm>
        </p:grpSpPr>
        <p:pic>
          <p:nvPicPr>
            <p:cNvPr id="3074" name="Picture 2" descr="See the source image">
              <a:extLst>
                <a:ext uri="{FF2B5EF4-FFF2-40B4-BE49-F238E27FC236}">
                  <a16:creationId xmlns:a16="http://schemas.microsoft.com/office/drawing/2014/main" id="{20BBB471-BE1B-4C74-9AE3-BF24E56D8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443" y="5763887"/>
              <a:ext cx="1468713" cy="82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See the source image">
              <a:extLst>
                <a:ext uri="{FF2B5EF4-FFF2-40B4-BE49-F238E27FC236}">
                  <a16:creationId xmlns:a16="http://schemas.microsoft.com/office/drawing/2014/main" id="{F8D097EE-ED9E-4992-A760-8BC516007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798" y="4981806"/>
              <a:ext cx="1382004" cy="1036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0036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Properly handle Metadata refresh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3953947"/>
            <a:ext cx="11018520" cy="273305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Segoe UI Semilight" panose="020B0402040204020203" pitchFamily="34" charset="0"/>
                <a:cs typeface="Segoe UI Semilight" panose="020B0402040204020203" pitchFamily="34" charset="0"/>
              </a:rPr>
              <a:t>OWIN</a:t>
            </a:r>
          </a:p>
          <a:p>
            <a:pPr marL="685800" lvl="2" indent="-457200">
              <a:buFont typeface="Arial" panose="020B0604020202020204" pitchFamily="34" charset="0"/>
              <a:buChar char="•"/>
            </a:pPr>
            <a:r>
              <a:rPr lang="en-US" sz="2400">
                <a:latin typeface="Segoe UI Semilight" panose="020B0402040204020203" pitchFamily="34" charset="0"/>
                <a:cs typeface="Segoe UI Semilight" panose="020B0402040204020203" pitchFamily="34" charset="0"/>
              </a:rPr>
              <a:t>Hardcoded 24 refresh cycle</a:t>
            </a:r>
          </a:p>
          <a:p>
            <a:pPr marL="685800" lvl="2" indent="-457200">
              <a:buFont typeface="Arial" panose="020B0604020202020204" pitchFamily="34" charset="0"/>
              <a:buChar char="•"/>
            </a:pPr>
            <a:endParaRPr lang="en-US" sz="2400">
              <a:latin typeface="Segoe UI Semilight" panose="020B0402040204020203" pitchFamily="34" charset="0"/>
              <a:cs typeface="Segoe UI Semilight" panose="020B0402040204020203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endParaRPr lang="en-US">
              <a:hlinkClick r:id="rId3"/>
            </a:endParaRPr>
          </a:p>
          <a:p>
            <a:pPr lvl="1"/>
            <a:r>
              <a:rPr lang="en-US">
                <a:hlinkClick r:id="rId3"/>
              </a:rPr>
              <a:t>How to: Build services that are resilient to Azure AD's OpenID Connect metadata refresh - Microsoft identity platform | Microsoft Docs</a:t>
            </a:r>
            <a:endParaRPr lang="en-US"/>
          </a:p>
          <a:p>
            <a:pPr lvl="1"/>
            <a:r>
              <a:rPr lang="en-US">
                <a:hlinkClick r:id="rId4"/>
              </a:rPr>
              <a:t>Signing Key Rollover in Microsoft identity platform | Microsoft Docs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09F1B-3F88-4D5A-A7B8-CD79B4588819}"/>
              </a:ext>
            </a:extLst>
          </p:cNvPr>
          <p:cNvSpPr txBox="1">
            <a:spLocks/>
          </p:cNvSpPr>
          <p:nvPr/>
        </p:nvSpPr>
        <p:spPr>
          <a:xfrm>
            <a:off x="738790" y="1586770"/>
            <a:ext cx="11018520" cy="18343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Use latest version of Microsoft.IdentityModel.* </a:t>
            </a:r>
          </a:p>
          <a:p>
            <a:pPr marL="685800" marR="0" lvl="1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NuGet Gallery |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Microsoft.IdentityModel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 7.0.0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ASP.NET Core / ASP.NET </a:t>
            </a:r>
          </a:p>
          <a:p>
            <a:pPr marL="457200" marR="0" lvl="0" indent="-4572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90133-A3A6-46F0-996D-D02CE4BA8782}"/>
              </a:ext>
            </a:extLst>
          </p:cNvPr>
          <p:cNvSpPr txBox="1"/>
          <p:nvPr/>
        </p:nvSpPr>
        <p:spPr>
          <a:xfrm>
            <a:off x="1664115" y="3071979"/>
            <a:ext cx="85344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// shouldn’t be necessary as it’s true by default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options.RefreshOnIssuerKeyNotFound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7704A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true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37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74962"/>
          </a:xfrm>
        </p:spPr>
        <p:txBody>
          <a:bodyPr vert="horz" wrap="square" lIns="0" tIns="0" rIns="0" bIns="0" rtlCol="0" anchor="t">
            <a:spAutoFit/>
          </a:bodyPr>
          <a:lstStyle/>
          <a:p>
            <a:pPr lvl="1"/>
            <a:r>
              <a:rPr lang="en-US"/>
              <a:t>The audience (</a:t>
            </a:r>
            <a:r>
              <a:rPr lang="en-US" err="1"/>
              <a:t>aud</a:t>
            </a:r>
            <a:r>
              <a:rPr lang="en-US"/>
              <a:t>) must identify the service reading the token</a:t>
            </a:r>
          </a:p>
          <a:p>
            <a:pPr lvl="1"/>
            <a:r>
              <a:rPr lang="en-US"/>
              <a:t>The issuer (</a:t>
            </a:r>
            <a:r>
              <a:rPr lang="en-US" err="1"/>
              <a:t>iss</a:t>
            </a:r>
            <a:r>
              <a:rPr lang="en-US"/>
              <a:t>) must be the trusted issuer (e.g. an Azure AD tenant).</a:t>
            </a:r>
          </a:p>
          <a:p>
            <a:pPr lvl="1"/>
            <a:r>
              <a:rPr lang="en-US"/>
              <a:t>The token must be valid (</a:t>
            </a:r>
            <a:r>
              <a:rPr lang="en-US" err="1"/>
              <a:t>nbf</a:t>
            </a:r>
            <a:r>
              <a:rPr lang="en-US"/>
              <a:t> &lt; now) and not expired (exp &gt; now).</a:t>
            </a:r>
          </a:p>
          <a:p>
            <a:pPr lvl="1"/>
            <a:r>
              <a:rPr lang="en-US"/>
              <a:t>Do </a:t>
            </a:r>
            <a:r>
              <a:rPr lang="en-US" i="1"/>
              <a:t>not</a:t>
            </a:r>
            <a:r>
              <a:rPr lang="en-US"/>
              <a:t> accept the “none” signature algorithm.</a:t>
            </a:r>
          </a:p>
          <a:p>
            <a:pPr lvl="1"/>
            <a:r>
              <a:rPr lang="en-US"/>
              <a:t>Scope claim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r>
              <a:rPr lang="en-US"/>
              <a:t>More details in the documentation</a:t>
            </a:r>
          </a:p>
          <a:p>
            <a:pPr lvl="1"/>
            <a:r>
              <a:rPr lang="en-US">
                <a:hlinkClick r:id="rId3"/>
              </a:rPr>
              <a:t>Microsoft identity platform access tokens - Microsoft identity platform | Microsoft Docs</a:t>
            </a:r>
            <a:endParaRPr lang="en-US"/>
          </a:p>
          <a:p>
            <a:pPr lvl="1"/>
            <a:r>
              <a:rPr lang="en-US">
                <a:hlinkClick r:id="rId4"/>
              </a:rPr>
              <a:t>Configure protected web API apps - Microsoft identity platform | Microsoft Docs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8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Delegated Permissions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583067"/>
          </a:xfrm>
        </p:spPr>
        <p:txBody>
          <a:bodyPr/>
          <a:lstStyle/>
          <a:p>
            <a:r>
              <a:rPr lang="en-US"/>
              <a:t>JSON Web Token</a:t>
            </a:r>
          </a:p>
          <a:p>
            <a:endParaRPr lang="en-US" sz="1800"/>
          </a:p>
          <a:p>
            <a:r>
              <a:rPr lang="en-US" sz="1800"/>
              <a:t>eyJ0eXAiOiJKV1QiLCJhbGciOiJSUzI1NiIsImtpZCI6InU0T2ZORlBId0VCb3NIanRyYXVPYlY4NExuWSJ9.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.gdp_cBRgJhfDo7d8_ooG1d41NCfLmLLwNxFTQl-_hhskeHXg45DMFBTCyxBv1Kt5ggrxxKgfkAZTdrM01mzpw-DhA8TX7xi7altJJ-iIjNMrRQVJI8F6UVZxMetgN_20184Ry9lbBDDOI0Ac6A8UnpV8uUbV08Aiiaj3ecjpX3vAaaTKuOQsdmzZEh9CK1REvxn6ospUTkL2wzqMQ-E4h-wb30-NpCqLuuaGITqpw45Sunn1hoq8fIZyzgCkVz65V_Udw4eTbKA1FGOg7nXiN_Pp0EKy1O6qiN77BQENA5PQOlcgRaOedQ1N9eH6_qT4AavHKMkqrxfcFp2QAD-UR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94166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Delegated Permissions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109091"/>
          </a:xfrm>
        </p:spPr>
        <p:txBody>
          <a:bodyPr/>
          <a:lstStyle/>
          <a:p>
            <a:r>
              <a:rPr lang="en-US" sz="2000"/>
              <a:t>"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1563883336,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1563883336,</a:t>
            </a:r>
          </a:p>
          <a:p>
            <a:r>
              <a:rPr lang="en-US" sz="2000"/>
              <a:t>"exp": 1563887236,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"bb764c21-49b8-49de-aa24-6c76d7dc800f",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"0",</a:t>
            </a:r>
          </a:p>
          <a:p>
            <a:r>
              <a:rPr lang="en-US" sz="2000"/>
              <a:t>"name": "Megan Bowen",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"0e748cd0-5d2a-4918-a351-9549e75fd1dd",</a:t>
            </a:r>
          </a:p>
          <a:p>
            <a:r>
              <a:rPr lang="en-US" sz="2000"/>
              <a:t>"</a:t>
            </a:r>
            <a:r>
              <a:rPr lang="en-US" sz="2000" err="1"/>
              <a:t>preferred_username</a:t>
            </a:r>
            <a:r>
              <a:rPr lang="en-US" sz="2000"/>
              <a:t>": "</a:t>
            </a:r>
            <a:r>
              <a:rPr lang="en-US" sz="2000" err="1"/>
              <a:t>MeganB@microsoftidentity.dev</a:t>
            </a:r>
            <a:r>
              <a:rPr lang="en-US" sz="2000"/>
              <a:t>",</a:t>
            </a:r>
          </a:p>
          <a:p>
            <a:r>
              <a:rPr lang="en-US" sz="2000">
                <a:highlight>
                  <a:srgbClr val="FFFF00"/>
                </a:highlight>
              </a:rPr>
              <a:t>"</a:t>
            </a:r>
            <a:r>
              <a:rPr lang="en-US" sz="2000" err="1">
                <a:highlight>
                  <a:srgbClr val="FFFF00"/>
                </a:highlight>
              </a:rPr>
              <a:t>scp</a:t>
            </a:r>
            <a:r>
              <a:rPr lang="en-US" sz="2000">
                <a:highlight>
                  <a:srgbClr val="FFFF00"/>
                </a:highlight>
              </a:rPr>
              <a:t>": "</a:t>
            </a:r>
            <a:r>
              <a:rPr lang="en-US" sz="2000" err="1">
                <a:highlight>
                  <a:srgbClr val="FFFF00"/>
                </a:highlight>
              </a:rPr>
              <a:t>Catalog.View.Published</a:t>
            </a:r>
            <a:r>
              <a:rPr lang="en-US" sz="2000">
                <a:highlight>
                  <a:srgbClr val="FFFF00"/>
                </a:highlight>
              </a:rPr>
              <a:t>",</a:t>
            </a:r>
          </a:p>
          <a:p>
            <a:r>
              <a:rPr lang="en-US" sz="2000"/>
              <a:t>"sub": "0X7PvET4orHRnRYndMvA4CYlYxg_CowsE1BGTIAK6hE",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31767246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Delegated Permissions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109091"/>
          </a:xfrm>
        </p:spPr>
        <p:txBody>
          <a:bodyPr/>
          <a:lstStyle/>
          <a:p>
            <a:r>
              <a:rPr lang="en-US" sz="2000"/>
              <a:t>"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1563883336,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1563883336,</a:t>
            </a:r>
          </a:p>
          <a:p>
            <a:r>
              <a:rPr lang="en-US" sz="2000"/>
              <a:t>"exp": 1563887236,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"bb764c21-49b8-49de-aa24-6c76d7dc800f",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"0",</a:t>
            </a:r>
          </a:p>
          <a:p>
            <a:r>
              <a:rPr lang="en-US" sz="2000"/>
              <a:t>"name": "Megan Bowen",</a:t>
            </a:r>
          </a:p>
          <a:p>
            <a:r>
              <a:rPr lang="en-US" sz="2000">
                <a:highlight>
                  <a:srgbClr val="00FF00"/>
                </a:highlight>
              </a:rPr>
              <a:t>"</a:t>
            </a:r>
            <a:r>
              <a:rPr lang="en-US" sz="2000" err="1">
                <a:highlight>
                  <a:srgbClr val="00FF00"/>
                </a:highlight>
              </a:rPr>
              <a:t>oid</a:t>
            </a:r>
            <a:r>
              <a:rPr lang="en-US" sz="2000">
                <a:highlight>
                  <a:srgbClr val="00FF00"/>
                </a:highlight>
              </a:rPr>
              <a:t>": "0e748cd0-5d2a-4918-a351-9549e75fd1dd",</a:t>
            </a:r>
          </a:p>
          <a:p>
            <a:r>
              <a:rPr lang="en-US" sz="2000"/>
              <a:t>"</a:t>
            </a:r>
            <a:r>
              <a:rPr lang="en-US" sz="2000" err="1"/>
              <a:t>preferred_username</a:t>
            </a:r>
            <a:r>
              <a:rPr lang="en-US" sz="2000"/>
              <a:t>": "</a:t>
            </a:r>
            <a:r>
              <a:rPr lang="en-US" sz="2000" err="1"/>
              <a:t>MeganB@microsoftidentity.dev</a:t>
            </a:r>
            <a:r>
              <a:rPr lang="en-US" sz="2000"/>
              <a:t>",</a:t>
            </a:r>
          </a:p>
          <a:p>
            <a:r>
              <a:rPr lang="en-US" sz="2000"/>
              <a:t>"</a:t>
            </a:r>
            <a:r>
              <a:rPr lang="en-US" sz="2000" err="1"/>
              <a:t>scp</a:t>
            </a:r>
            <a:r>
              <a:rPr lang="en-US" sz="2000"/>
              <a:t>": "</a:t>
            </a:r>
            <a:r>
              <a:rPr lang="en-US" sz="2000" err="1"/>
              <a:t>Catalog.View.Published</a:t>
            </a:r>
            <a:r>
              <a:rPr lang="en-US" sz="2000"/>
              <a:t>",</a:t>
            </a:r>
          </a:p>
          <a:p>
            <a:r>
              <a:rPr lang="en-US" sz="2000">
                <a:highlight>
                  <a:srgbClr val="FFFF00"/>
                </a:highlight>
              </a:rPr>
              <a:t>"sub": "0X7PvET4orHRnRYndMvA4CYlYxg_CowsE1BGTIAK6hE",</a:t>
            </a:r>
          </a:p>
          <a:p>
            <a:r>
              <a:rPr lang="en-US" sz="2000">
                <a:highlight>
                  <a:srgbClr val="00FF00"/>
                </a:highlight>
              </a:rPr>
              <a:t>"</a:t>
            </a:r>
            <a:r>
              <a:rPr lang="en-US" sz="2000" err="1">
                <a:highlight>
                  <a:srgbClr val="00FF00"/>
                </a:highlight>
              </a:rPr>
              <a:t>tid</a:t>
            </a:r>
            <a:r>
              <a:rPr lang="en-US" sz="2000">
                <a:highlight>
                  <a:srgbClr val="00FF00"/>
                </a:highlight>
              </a:rPr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23794428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 Roles for Apps</a:t>
            </a:r>
            <a:br>
              <a:rPr lang="en-US"/>
            </a:br>
            <a:r>
              <a:rPr lang="en-US" sz="3600"/>
              <a:t>(Application Permissions)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885BB7-598A-434A-BA7A-15D58F475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425208" y="5918328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359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792-8381-4F34-804A-6DCA7893262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/>
              <a:t>App Roles for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63618-F96B-4509-8180-B334EACC5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76137"/>
            <a:ext cx="10384537" cy="4567404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app roles that will be assigned to apps in a tenant.</a:t>
            </a:r>
            <a:r>
              <a:rPr lang="en-US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prstClr val="black"/>
                </a:solidFill>
              </a:rPr>
              <a:t>Integrated with the consent framework.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Popularly known as “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Permissions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”.</a:t>
            </a:r>
            <a:r>
              <a:rPr kumimoji="0" lang="en-US" sz="2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assignment can only be done via admin consent.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</a:t>
            </a:r>
            <a:r>
              <a:rPr kumimoji="0" lang="en-US" sz="2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apps that do not sign-in user (daemons) authenticate themselves and obtain tokens for a protected resource (web API)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4EF2B-C2FD-4B7D-9116-A30EB17D13F9}"/>
              </a:ext>
            </a:extLst>
          </p:cNvPr>
          <p:cNvSpPr/>
          <p:nvPr/>
        </p:nvSpPr>
        <p:spPr>
          <a:xfrm>
            <a:off x="2554865" y="5858875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How to: Add app roles in your application and receive them in the token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079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6336-929B-425E-8954-2782B50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look at the portal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7F6A3-338F-4C82-B641-EC3892282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0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3D23-D6A9-4D33-9DC1-5E387771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539359"/>
            <a:ext cx="5943600" cy="553998"/>
          </a:xfrm>
        </p:spPr>
        <p:txBody>
          <a:bodyPr/>
          <a:lstStyle/>
          <a:p>
            <a:r>
              <a:rPr lang="en-US"/>
              <a:t>Before we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EC862-181F-49F2-874B-4870A19EA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2941320"/>
            <a:ext cx="11027347" cy="1923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We are recording the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mute your microphone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type your comments and questions into the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You can also come out of mute to ask a question or make a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Raise your hands in Teams, but this is harder for the presenter to see.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839E7-92C7-4B27-85E7-DE5F213CB0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4" y="198802"/>
            <a:ext cx="11413683" cy="765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Request for role in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B0BF-49E2-4614-83F0-96383CB76D7E}"/>
              </a:ext>
            </a:extLst>
          </p:cNvPr>
          <p:cNvSpPr/>
          <p:nvPr/>
        </p:nvSpPr>
        <p:spPr>
          <a:xfrm>
            <a:off x="541475" y="1130620"/>
            <a:ext cx="11323286" cy="51860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With client credentials flows the scopes is ALWAYS of the shape "resource/.default", as the 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application permissions need to be set statically (in the portal or by PowerShell), </a:t>
            </a:r>
          </a:p>
          <a:p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and then granted by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a tenant administrator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[] { </a:t>
            </a:r>
            <a:r>
              <a:rPr lang="en-US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https://kkaad.onmicrosoft.com/</a:t>
            </a:r>
            <a:r>
              <a:rPr lang="en-US" sz="160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en-US" sz="16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/.default"</a:t>
            </a:r>
            <a:r>
              <a:rPr lang="en-US" sz="16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AuthenticationResult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8F08C4"/>
                </a:solidFill>
                <a:latin typeface="Consolas" panose="020B0609020204030204" pitchFamily="49" charset="0"/>
              </a:rPr>
              <a:t>try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err="1">
                <a:solidFill>
                  <a:srgbClr val="1F377F"/>
                </a:solidFill>
                <a:latin typeface="Consolas" panose="020B0609020204030204" pitchFamily="49" charset="0"/>
              </a:rPr>
              <a:t>app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AcquireTokenForClient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ExecuteAsync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"Token acquired </a:t>
            </a:r>
            <a:r>
              <a:rPr lang="en-US" sz="160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>
                <a:solidFill>
                  <a:srgbClr val="8F08C4"/>
                </a:solidFill>
                <a:latin typeface="Consolas" panose="020B0609020204030204" pitchFamily="49" charset="0"/>
              </a:rPr>
              <a:t>catch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MsalServiceException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1600">
                <a:solidFill>
                  <a:srgbClr val="8F08C4"/>
                </a:solidFill>
                <a:latin typeface="Consolas" panose="020B0609020204030204" pitchFamily="49" charset="0"/>
              </a:rPr>
              <a:t>when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.Message.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Contains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"AADSTS70011"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Invalid scope. The scope has to be of the form "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https://resourceurl/.default"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Mitigation: change the scope to be as expected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"Scope provided is not supported"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160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9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"7d655a98-843c-4337-ad24-3a4b0922179e",</a:t>
            </a:r>
          </a:p>
          <a:p>
            <a:r>
              <a:rPr lang="en-US" sz="2000"/>
              <a:t>"roles": [</a:t>
            </a:r>
          </a:p>
          <a:p>
            <a:r>
              <a:rPr lang="en-US" sz="2000"/>
              <a:t>  "</a:t>
            </a:r>
            <a:r>
              <a:rPr lang="en-US" sz="2000" err="1"/>
              <a:t>Catalog.View.All</a:t>
            </a:r>
            <a:r>
              <a:rPr lang="en-US" sz="2000"/>
              <a:t>"</a:t>
            </a:r>
          </a:p>
          <a:p>
            <a:r>
              <a:rPr lang="en-US" sz="2000"/>
              <a:t>],</a:t>
            </a:r>
          </a:p>
          <a:p>
            <a:r>
              <a:rPr lang="en-US" sz="2000"/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366BE-5EBE-4CB5-8C4D-D8EAE73DE35B}"/>
              </a:ext>
            </a:extLst>
          </p:cNvPr>
          <p:cNvSpPr txBox="1"/>
          <p:nvPr/>
        </p:nvSpPr>
        <p:spPr>
          <a:xfrm>
            <a:off x="6511636" y="4112093"/>
            <a:ext cx="50921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Scope (</a:t>
            </a:r>
            <a:r>
              <a:rPr lang="en-US" sz="4000" b="1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scp</a:t>
            </a:r>
            <a:r>
              <a:rPr lang="en-US" sz="4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claim </a:t>
            </a:r>
          </a:p>
        </p:txBody>
      </p:sp>
    </p:spTree>
    <p:extLst>
      <p:ext uri="{BB962C8B-B14F-4D97-AF65-F5344CB8AC3E}">
        <p14:creationId xmlns:p14="http://schemas.microsoft.com/office/powerpoint/2010/main" val="28461612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"7d655a98-843c-4337-ad24-3a4b0922179e",</a:t>
            </a:r>
          </a:p>
          <a:p>
            <a:r>
              <a:rPr lang="en-US" sz="2000">
                <a:highlight>
                  <a:srgbClr val="FFFF00"/>
                </a:highlight>
              </a:rPr>
              <a:t>"roles": [</a:t>
            </a:r>
          </a:p>
          <a:p>
            <a:r>
              <a:rPr lang="en-US" sz="2000">
                <a:highlight>
                  <a:srgbClr val="FFFF00"/>
                </a:highlight>
              </a:rPr>
              <a:t>  "</a:t>
            </a:r>
            <a:r>
              <a:rPr lang="en-US" sz="2000" err="1">
                <a:highlight>
                  <a:srgbClr val="FFFF00"/>
                </a:highlight>
              </a:rPr>
              <a:t>Catalog.Read.All</a:t>
            </a:r>
            <a:r>
              <a:rPr lang="en-US" sz="2000">
                <a:highlight>
                  <a:srgbClr val="FFFF00"/>
                </a:highlight>
              </a:rPr>
              <a:t>"</a:t>
            </a:r>
          </a:p>
          <a:p>
            <a:r>
              <a:rPr lang="en-US" sz="2000">
                <a:highlight>
                  <a:srgbClr val="FFFF00"/>
                </a:highlight>
              </a:rPr>
              <a:t>],</a:t>
            </a:r>
          </a:p>
          <a:p>
            <a:r>
              <a:rPr lang="en-US" sz="2000"/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"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14684277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>
                <a:highlight>
                  <a:srgbClr val="FFFF00"/>
                </a:highlight>
              </a:rPr>
              <a:t>"</a:t>
            </a:r>
            <a:r>
              <a:rPr lang="en-US" sz="2000" err="1">
                <a:highlight>
                  <a:srgbClr val="FFFF00"/>
                </a:highlight>
              </a:rPr>
              <a:t>azp</a:t>
            </a:r>
            <a:r>
              <a:rPr lang="en-US" sz="2000">
                <a:highlight>
                  <a:srgbClr val="FFFF00"/>
                </a:highlight>
              </a:rPr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/>
              <a:t>"</a:t>
            </a:r>
            <a:r>
              <a:rPr lang="en-US" sz="2000" err="1"/>
              <a:t>oid</a:t>
            </a:r>
            <a:r>
              <a:rPr lang="en-US" sz="2000"/>
              <a:t>": "7d655a98-843c-4337-ad24-3a4b0922179e",</a:t>
            </a:r>
          </a:p>
          <a:p>
            <a:r>
              <a:rPr lang="en-US" sz="2000"/>
              <a:t>"roles": [</a:t>
            </a:r>
          </a:p>
          <a:p>
            <a:r>
              <a:rPr lang="en-US" sz="2000"/>
              <a:t>  "</a:t>
            </a:r>
            <a:r>
              <a:rPr lang="en-US" sz="2000" err="1"/>
              <a:t>Catalog.View.All</a:t>
            </a:r>
            <a:r>
              <a:rPr lang="en-US" sz="2000"/>
              <a:t>"</a:t>
            </a:r>
          </a:p>
          <a:p>
            <a:r>
              <a:rPr lang="en-US" sz="2000"/>
              <a:t>],</a:t>
            </a:r>
          </a:p>
          <a:p>
            <a:r>
              <a:rPr lang="en-US" sz="2000"/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“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13356843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Application Permission – Internal claims removed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5109091"/>
          </a:xfrm>
        </p:spPr>
        <p:txBody>
          <a:bodyPr/>
          <a:lstStyle/>
          <a:p>
            <a:r>
              <a:rPr lang="en-US" sz="2000"/>
              <a:t>“</a:t>
            </a:r>
            <a:r>
              <a:rPr lang="en-US" sz="2000" err="1"/>
              <a:t>aud</a:t>
            </a:r>
            <a:r>
              <a:rPr lang="en-US" sz="2000"/>
              <a:t>": "416684a7-0b52-4fa3-9918-e76d16542be2",</a:t>
            </a:r>
          </a:p>
          <a:p>
            <a:r>
              <a:rPr lang="en-US" sz="2000"/>
              <a:t>"</a:t>
            </a:r>
            <a:r>
              <a:rPr lang="en-US" sz="2000" err="1"/>
              <a:t>iss</a:t>
            </a:r>
            <a:r>
              <a:rPr lang="en-US" sz="2000"/>
              <a:t>": "https://login.microsoftonline.com/c72a295d-d7a5-41ea-a351-b15dd9f67215/v2.0",</a:t>
            </a:r>
          </a:p>
          <a:p>
            <a:r>
              <a:rPr lang="en-US" sz="2000"/>
              <a:t>"</a:t>
            </a:r>
            <a:r>
              <a:rPr lang="en-US" sz="2000" err="1"/>
              <a:t>iat</a:t>
            </a:r>
            <a:r>
              <a:rPr lang="en-US" sz="2000"/>
              <a:t>": 1563882662,</a:t>
            </a:r>
          </a:p>
          <a:p>
            <a:r>
              <a:rPr lang="en-US" sz="2000"/>
              <a:t>"</a:t>
            </a:r>
            <a:r>
              <a:rPr lang="en-US" sz="2000" err="1"/>
              <a:t>nbf</a:t>
            </a:r>
            <a:r>
              <a:rPr lang="en-US" sz="2000"/>
              <a:t>": 1563882662,</a:t>
            </a:r>
          </a:p>
          <a:p>
            <a:r>
              <a:rPr lang="en-US" sz="2000"/>
              <a:t>"exp": 1563886562,</a:t>
            </a:r>
          </a:p>
          <a:p>
            <a:r>
              <a:rPr lang="en-US" sz="2000"/>
              <a:t>"</a:t>
            </a:r>
            <a:r>
              <a:rPr lang="en-US" sz="2000" err="1"/>
              <a:t>azp</a:t>
            </a:r>
            <a:r>
              <a:rPr lang="en-US" sz="2000"/>
              <a:t>": "bf9b8d73-dc3f-4c03-a928-7529d3cc3fd4",</a:t>
            </a:r>
          </a:p>
          <a:p>
            <a:r>
              <a:rPr lang="en-US" sz="2000"/>
              <a:t>"</a:t>
            </a:r>
            <a:r>
              <a:rPr lang="en-US" sz="2000" err="1"/>
              <a:t>azpacr</a:t>
            </a:r>
            <a:r>
              <a:rPr lang="en-US" sz="2000"/>
              <a:t>": "1",</a:t>
            </a:r>
          </a:p>
          <a:p>
            <a:r>
              <a:rPr lang="en-US" sz="2000">
                <a:highlight>
                  <a:srgbClr val="FFFF00"/>
                </a:highlight>
              </a:rPr>
              <a:t>"</a:t>
            </a:r>
            <a:r>
              <a:rPr lang="en-US" sz="2000" err="1">
                <a:highlight>
                  <a:srgbClr val="FFFF00"/>
                </a:highlight>
              </a:rPr>
              <a:t>oid</a:t>
            </a:r>
            <a:r>
              <a:rPr lang="en-US" sz="2000">
                <a:highlight>
                  <a:srgbClr val="FFFF00"/>
                </a:highlight>
              </a:rPr>
              <a:t>": "7d655a98-843c-4337-ad24-3a4b0922179e",</a:t>
            </a:r>
          </a:p>
          <a:p>
            <a:r>
              <a:rPr lang="en-US" sz="2000"/>
              <a:t>"roles": [</a:t>
            </a:r>
          </a:p>
          <a:p>
            <a:r>
              <a:rPr lang="en-US" sz="2000"/>
              <a:t>  "</a:t>
            </a:r>
            <a:r>
              <a:rPr lang="en-US" sz="2000" err="1"/>
              <a:t>Catalog.View.All</a:t>
            </a:r>
            <a:r>
              <a:rPr lang="en-US" sz="2000"/>
              <a:t>"</a:t>
            </a:r>
          </a:p>
          <a:p>
            <a:r>
              <a:rPr lang="en-US" sz="2000"/>
              <a:t>],</a:t>
            </a:r>
          </a:p>
          <a:p>
            <a:r>
              <a:rPr lang="en-US" sz="2000">
                <a:highlight>
                  <a:srgbClr val="FFFF00"/>
                </a:highlight>
              </a:rPr>
              <a:t>"sub": "7d655a98-843c-4337-ad24-3a4b0922179e",</a:t>
            </a:r>
          </a:p>
          <a:p>
            <a:r>
              <a:rPr lang="en-US" sz="2000"/>
              <a:t>"</a:t>
            </a:r>
            <a:r>
              <a:rPr lang="en-US" sz="2000" err="1"/>
              <a:t>tid</a:t>
            </a:r>
            <a:r>
              <a:rPr lang="en-US" sz="2000"/>
              <a:t>": "c72a295d-d7a5-41ea-a351-b15dd9f67215",</a:t>
            </a:r>
          </a:p>
          <a:p>
            <a:r>
              <a:rPr lang="en-US" sz="2000"/>
              <a:t>“</a:t>
            </a:r>
            <a:r>
              <a:rPr lang="en-US" sz="2000" err="1"/>
              <a:t>ver</a:t>
            </a:r>
            <a:r>
              <a:rPr lang="en-US" sz="2000"/>
              <a:t>": "2.0"</a:t>
            </a:r>
          </a:p>
        </p:txBody>
      </p:sp>
    </p:spTree>
    <p:extLst>
      <p:ext uri="{BB962C8B-B14F-4D97-AF65-F5344CB8AC3E}">
        <p14:creationId xmlns:p14="http://schemas.microsoft.com/office/powerpoint/2010/main" val="4937732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Verify and use roles in your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37BFC-9CB8-4FEA-A2EB-B3A472035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533275"/>
          </a:xfrm>
        </p:spPr>
        <p:txBody>
          <a:bodyPr/>
          <a:lstStyle/>
          <a:p>
            <a:r>
              <a:rPr lang="en-US" sz="2800">
                <a:solidFill>
                  <a:srgbClr val="008000"/>
                </a:solidFill>
                <a:latin typeface="Consolas" panose="020B0609020204030204" pitchFamily="49" charset="0"/>
              </a:rPr>
              <a:t>// GET: </a:t>
            </a:r>
            <a:r>
              <a:rPr lang="en-US" sz="2800" err="1">
                <a:solidFill>
                  <a:srgbClr val="008000"/>
                </a:solidFill>
                <a:latin typeface="Consolas" panose="020B0609020204030204" pitchFamily="49" charset="0"/>
              </a:rPr>
              <a:t>api</a:t>
            </a:r>
            <a:r>
              <a:rPr lang="en-US" sz="280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2800" err="1">
                <a:solidFill>
                  <a:srgbClr val="008000"/>
                </a:solidFill>
                <a:latin typeface="Consolas" panose="020B0609020204030204" pitchFamily="49" charset="0"/>
              </a:rPr>
              <a:t>todolist</a:t>
            </a:r>
            <a:endParaRPr lang="en-US" sz="2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Authorize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(Roles = </a:t>
            </a:r>
            <a:r>
              <a:rPr lang="en-US" sz="28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“</a:t>
            </a:r>
            <a:r>
              <a:rPr lang="en-US" sz="280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Catalog.Read.All</a:t>
            </a:r>
            <a:r>
              <a:rPr lang="en-US" sz="280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74531F"/>
                </a:solidFill>
                <a:latin typeface="Consolas" panose="020B0609020204030204" pitchFamily="49" charset="0"/>
              </a:rPr>
              <a:t>Get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80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74531F"/>
                </a:solidFill>
                <a:latin typeface="Consolas" panose="020B0609020204030204" pitchFamily="49" charset="0"/>
              </a:rPr>
              <a:t>Ok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err="1">
                <a:solidFill>
                  <a:srgbClr val="000000"/>
                </a:solidFill>
                <a:latin typeface="Consolas" panose="020B0609020204030204" pitchFamily="49" charset="0"/>
              </a:rPr>
              <a:t>TodoStore.Values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58864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one API needs to call another API?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FF8FF-C646-4E8B-93F2-513FAAC95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7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2548"/>
            <a:ext cx="6540507" cy="553998"/>
          </a:xfrm>
        </p:spPr>
        <p:txBody>
          <a:bodyPr/>
          <a:lstStyle/>
          <a:p>
            <a:r>
              <a:rPr lang="en-US" strike="sngStrike"/>
              <a:t>Protecting an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7433-C9EE-4B44-A2A3-22CBEA88E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47A37-B3D6-4441-9824-4537F0E749D4}"/>
              </a:ext>
            </a:extLst>
          </p:cNvPr>
          <p:cNvSpPr txBox="1">
            <a:spLocks/>
          </p:cNvSpPr>
          <p:nvPr/>
        </p:nvSpPr>
        <p:spPr>
          <a:xfrm>
            <a:off x="588261" y="2972548"/>
            <a:ext cx="6540507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Protecting an API</a:t>
            </a:r>
          </a:p>
        </p:txBody>
      </p:sp>
    </p:spTree>
    <p:extLst>
      <p:ext uri="{BB962C8B-B14F-4D97-AF65-F5344CB8AC3E}">
        <p14:creationId xmlns:p14="http://schemas.microsoft.com/office/powerpoint/2010/main" val="26222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087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Graphic 11" descr="Key">
            <a:extLst>
              <a:ext uri="{FF2B5EF4-FFF2-40B4-BE49-F238E27FC236}">
                <a16:creationId xmlns:a16="http://schemas.microsoft.com/office/drawing/2014/main" id="{C52CFDF5-6EF8-4B7C-9585-4C07BAAC0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3584" y="2741605"/>
            <a:ext cx="645750" cy="645750"/>
          </a:xfrm>
          <a:prstGeom prst="rect">
            <a:avLst/>
          </a:prstGeom>
        </p:spPr>
      </p:pic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8899CCD4-E034-4BDF-B56A-3F19AD0602FE}"/>
              </a:ext>
            </a:extLst>
          </p:cNvPr>
          <p:cNvSpPr/>
          <p:nvPr/>
        </p:nvSpPr>
        <p:spPr bwMode="auto">
          <a:xfrm>
            <a:off x="3905409" y="194516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310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37996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997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262816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080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308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644102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447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Protecting an API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latin typeface="Segoe UI Semilight"/>
                <a:cs typeface="Segoe UI Semilight"/>
              </a:rPr>
              <a:t>For Labs and Exercises please refer to the link below -</a:t>
            </a:r>
          </a:p>
          <a:p>
            <a:endParaRPr lang="en-US" sz="2800"/>
          </a:p>
          <a:p>
            <a:r>
              <a:rPr lang="en-US">
                <a:solidFill>
                  <a:schemeClr val="accent5"/>
                </a:solidFill>
                <a:latin typeface="Segoe UI Semilight"/>
                <a:cs typeface="Segoe UI Semi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https://docs.microsoft.com/en-us/learn/modules/identity-secure-custom-api/</a:t>
            </a:r>
            <a:endParaRPr lang="en-US">
              <a:solidFill>
                <a:schemeClr val="accent5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800">
              <a:solidFill>
                <a:schemeClr val="tx1"/>
              </a:solidFill>
            </a:endParaRPr>
          </a:p>
          <a:p>
            <a:endParaRPr lang="en-US" sz="2800">
              <a:solidFill>
                <a:schemeClr val="tx1"/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talk about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BD9C4-1DA6-49C8-8C08-F4E197E12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EBE-C4D9-4134-A244-925ED30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5C156-079E-48EB-9B9D-1C7D96C2D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A38-5B61-B540-8FF1-7FF552B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Securing web APIs with Microsoft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6C03-C702-2742-A36F-E7FE3EBB7B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5825" y="1882775"/>
            <a:ext cx="11306175" cy="1025525"/>
          </a:xfrm>
        </p:spPr>
        <p:txBody>
          <a:bodyPr/>
          <a:lstStyle/>
          <a:p>
            <a:r>
              <a:rPr lang="en-US"/>
              <a:t>Secure custom web APIs to protect LOB systems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BDEAB-700B-114C-800B-D5264A29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50" y="2602071"/>
            <a:ext cx="7470207" cy="3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20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Protecting an API with Azure 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254875"/>
            <a:ext cx="11018520" cy="4481227"/>
          </a:xfrm>
        </p:spPr>
        <p:txBody>
          <a:bodyPr/>
          <a:lstStyle/>
          <a:p>
            <a:r>
              <a:rPr lang="en-US" noProof="0"/>
              <a:t>Register the API as an app in Azure AD</a:t>
            </a:r>
          </a:p>
          <a:p>
            <a:pPr lvl="1"/>
            <a:r>
              <a:rPr lang="en-US"/>
              <a:t>Web APIs don't need to register a redirect URI </a:t>
            </a:r>
          </a:p>
          <a:p>
            <a:pPr lvl="1"/>
            <a:r>
              <a:rPr lang="en-US"/>
              <a:t>No user is interactively signed in</a:t>
            </a:r>
            <a:endParaRPr lang="en-US" noProof="0"/>
          </a:p>
          <a:p>
            <a:r>
              <a:rPr lang="en-US"/>
              <a:t>Define the Application ID URI</a:t>
            </a:r>
          </a:p>
          <a:p>
            <a:pPr lvl="1"/>
            <a:r>
              <a:rPr lang="en-US"/>
              <a:t>api://{clientId}</a:t>
            </a:r>
          </a:p>
          <a:p>
            <a:pPr lvl="1"/>
            <a:r>
              <a:rPr lang="en-US"/>
              <a:t>https://API.yourdomain.com – Must be unique, must use a configured publisher domain</a:t>
            </a:r>
          </a:p>
        </p:txBody>
      </p:sp>
    </p:spTree>
    <p:extLst>
      <p:ext uri="{BB962C8B-B14F-4D97-AF65-F5344CB8AC3E}">
        <p14:creationId xmlns:p14="http://schemas.microsoft.com/office/powerpoint/2010/main" val="40177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A7DE-DB17-4ACC-874F-7782DFA71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Define the </a:t>
            </a:r>
            <a:r>
              <a:rPr lang="en-US" b="1" noProof="0"/>
              <a:t>delegated</a:t>
            </a:r>
            <a:r>
              <a:rPr lang="en-US" noProof="0"/>
              <a:t> permissions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1099B-103F-4AB5-A454-61B1D5F2F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/>
              <a:t>Help developers using your API to keep to least-privilege</a:t>
            </a:r>
          </a:p>
          <a:p>
            <a:pPr lvl="1"/>
            <a:r>
              <a:rPr lang="en-US"/>
              <a:t>Avoid “do everything” permissions where possible</a:t>
            </a:r>
          </a:p>
          <a:p>
            <a:pPr lvl="1"/>
            <a:r>
              <a:rPr lang="en-US"/>
              <a:t>Be conservative with permissions users can consent to</a:t>
            </a:r>
          </a:p>
        </p:txBody>
      </p:sp>
    </p:spTree>
    <p:extLst>
      <p:ext uri="{BB962C8B-B14F-4D97-AF65-F5344CB8AC3E}">
        <p14:creationId xmlns:p14="http://schemas.microsoft.com/office/powerpoint/2010/main" val="26813124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DC71-311A-473B-82C4-08444DF2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User Consent vs. Admin Consent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3E079E-EA37-4AA2-9D14-665C210EB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591" y="1686399"/>
            <a:ext cx="2171887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cs typeface="Segoe UI Semilight"/>
              </a:rPr>
              <a:t>User consent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8D788B-CA88-4811-975B-206A108CC1A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85439" y="2505075"/>
            <a:ext cx="5157788" cy="1668076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000">
                <a:latin typeface="Segoe UI"/>
                <a:cs typeface="Segoe UI Semilight"/>
              </a:rPr>
              <a:t>For accessing a specific user’s data</a:t>
            </a:r>
          </a:p>
          <a:p>
            <a:r>
              <a:rPr lang="en-US" sz="2000">
                <a:latin typeface="Segoe UI"/>
                <a:cs typeface="Segoe UI Semilight"/>
              </a:rPr>
              <a:t>The user can allow or deny</a:t>
            </a:r>
          </a:p>
          <a:p>
            <a:r>
              <a:rPr lang="en-US" sz="2000">
                <a:latin typeface="Segoe UI"/>
                <a:cs typeface="Segoe UI Semilight"/>
              </a:rPr>
              <a:t>Admins can restrict or even disable user consent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297DD2-AC81-4B0F-8ED1-6F0369F966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19496" y="1690456"/>
            <a:ext cx="2497603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latin typeface="Segoe UI"/>
                <a:cs typeface="Segoe UI Semilight"/>
              </a:rPr>
              <a:t>Admin consent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95074-1FEC-4ABF-AC08-A5B7854D57D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576703" y="2505075"/>
            <a:ext cx="5183187" cy="368458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000" dirty="0">
                <a:latin typeface="Segoe UI"/>
                <a:cs typeface="Segoe UI Semilight"/>
              </a:rPr>
              <a:t>Broad in scope (e.g., </a:t>
            </a:r>
            <a:r>
              <a:rPr lang="en-US" sz="2000" dirty="0" err="1">
                <a:latin typeface="Segoe UI"/>
                <a:cs typeface="Segoe UI Semilight"/>
              </a:rPr>
              <a:t>Sites.Read.All</a:t>
            </a:r>
            <a:r>
              <a:rPr lang="en-US" sz="2000" dirty="0">
                <a:latin typeface="Segoe UI"/>
                <a:cs typeface="Segoe UI Semilight"/>
              </a:rPr>
              <a:t>)</a:t>
            </a:r>
          </a:p>
          <a:p>
            <a:r>
              <a:rPr lang="en-US" sz="2000" dirty="0">
                <a:latin typeface="Segoe UI"/>
                <a:cs typeface="Segoe UI Semilight"/>
              </a:rPr>
              <a:t>Or of significantly high privilege (e.g., </a:t>
            </a:r>
            <a:r>
              <a:rPr lang="en-US" sz="2000" dirty="0" err="1">
                <a:latin typeface="Segoe UI"/>
                <a:cs typeface="Segoe UI Semilight"/>
              </a:rPr>
              <a:t>User.ReadWrite.All</a:t>
            </a:r>
            <a:r>
              <a:rPr lang="en-US" sz="2000" dirty="0">
                <a:latin typeface="Segoe UI"/>
                <a:cs typeface="Segoe UI Semilight"/>
              </a:rPr>
              <a:t>)</a:t>
            </a:r>
          </a:p>
          <a:p>
            <a:r>
              <a:rPr lang="en-US" sz="2000" dirty="0">
                <a:latin typeface="Segoe UI"/>
                <a:cs typeface="Segoe UI Semilight"/>
              </a:rPr>
              <a:t>Or outside of a specific user (e.g., application </a:t>
            </a:r>
            <a:r>
              <a:rPr lang="en-US" sz="2000" dirty="0" err="1">
                <a:latin typeface="Segoe UI"/>
                <a:cs typeface="Segoe UI Semilight"/>
              </a:rPr>
              <a:t>Mail.Read</a:t>
            </a:r>
            <a:r>
              <a:rPr lang="en-US" sz="2000" dirty="0">
                <a:latin typeface="Segoe UI"/>
                <a:cs typeface="Segoe UI Semilight"/>
              </a:rPr>
              <a:t>), aka </a:t>
            </a:r>
            <a:r>
              <a:rPr lang="en-US" sz="2000" dirty="0" err="1">
                <a:latin typeface="Segoe UI"/>
                <a:cs typeface="Segoe UI Semilight"/>
              </a:rPr>
              <a:t>client_credentials</a:t>
            </a:r>
            <a:r>
              <a:rPr lang="en-US" sz="2000" dirty="0">
                <a:latin typeface="Segoe UI"/>
                <a:cs typeface="Segoe UI Semilight"/>
              </a:rPr>
              <a:t>, or app-only, app-to-app, service-to-service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E5B4AA-AABD-474D-8316-5855950C684F}"/>
              </a:ext>
            </a:extLst>
          </p:cNvPr>
          <p:cNvSpPr txBox="1"/>
          <p:nvPr/>
        </p:nvSpPr>
        <p:spPr>
          <a:xfrm>
            <a:off x="0" y="6128929"/>
            <a:ext cx="12192000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Admins can configure a tenant so that any permission requires admin consent</a:t>
            </a:r>
          </a:p>
        </p:txBody>
      </p:sp>
    </p:spTree>
    <p:extLst>
      <p:ext uri="{BB962C8B-B14F-4D97-AF65-F5344CB8AC3E}">
        <p14:creationId xmlns:p14="http://schemas.microsoft.com/office/powerpoint/2010/main" val="1277034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6336-929B-425E-8954-2782B50F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r>
              <a:rPr lang="en-US"/>
              <a:t>Let’s look at the portal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EC69D-F9F4-44AB-B0E1-D2FAF74E3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698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2824</Words>
  <Application>Microsoft Office PowerPoint</Application>
  <PresentationFormat>Widescreen</PresentationFormat>
  <Paragraphs>391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SFMono-Regular</vt:lpstr>
      <vt:lpstr>Wingdings</vt:lpstr>
      <vt:lpstr>5-50203_Microsoft_Ignite_Template</vt:lpstr>
      <vt:lpstr>Office Theme</vt:lpstr>
      <vt:lpstr>PowerPoint Presentation</vt:lpstr>
      <vt:lpstr>Before we get started</vt:lpstr>
      <vt:lpstr>Protecting an API</vt:lpstr>
      <vt:lpstr>Let's talk about Authorization</vt:lpstr>
      <vt:lpstr>Securing web APIs with Microsoft identity</vt:lpstr>
      <vt:lpstr>Protecting an API with Azure AD</vt:lpstr>
      <vt:lpstr>Define the delegated permissions</vt:lpstr>
      <vt:lpstr>User Consent vs. Admin Consent</vt:lpstr>
      <vt:lpstr>Let’s look at the portal</vt:lpstr>
      <vt:lpstr>Apply and enforce permissions</vt:lpstr>
      <vt:lpstr>Validating access tokens</vt:lpstr>
      <vt:lpstr>Properly handle Metadata refresh</vt:lpstr>
      <vt:lpstr>General guidelines</vt:lpstr>
      <vt:lpstr>Delegated Permissions</vt:lpstr>
      <vt:lpstr>Delegated Permissions – Internal claims removed</vt:lpstr>
      <vt:lpstr>Delegated Permissions – Internal claims removed</vt:lpstr>
      <vt:lpstr>App Roles for Apps (Application Permissions)</vt:lpstr>
      <vt:lpstr>App Roles for apps</vt:lpstr>
      <vt:lpstr>Let’s look at the portal</vt:lpstr>
      <vt:lpstr>Request for role in your code</vt:lpstr>
      <vt:lpstr>Application Permission – Internal claims removed</vt:lpstr>
      <vt:lpstr>Application Permission – Internal claims removed</vt:lpstr>
      <vt:lpstr>Application Permission – Internal claims removed</vt:lpstr>
      <vt:lpstr>Application Permission – Internal claims removed</vt:lpstr>
      <vt:lpstr>Verify and use roles in your code</vt:lpstr>
      <vt:lpstr>What happens when one API needs to call another API?</vt:lpstr>
      <vt:lpstr>App has an authenticated user and a token to call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Protecting an API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2022-02-25T05:56:31Z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2022-02-25T05:56:29Z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4b05c5d0-7cd2-40d6-9b8f-3b28909108fd</vt:lpwstr>
  </property>
  <property fmtid="{D5CDD505-2E9C-101B-9397-08002B2CF9AE}" pid="8" name="MSIP_Label_f42aa342-8706-4288-bd11-ebb85995028c_ContentBits">
    <vt:lpwstr>0</vt:lpwstr>
  </property>
</Properties>
</file>